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6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401" r:id="rId31"/>
    <p:sldId id="402" r:id="rId32"/>
    <p:sldId id="403" r:id="rId33"/>
    <p:sldId id="404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95" r:id="rId43"/>
    <p:sldId id="296" r:id="rId44"/>
    <p:sldId id="340" r:id="rId45"/>
    <p:sldId id="341" r:id="rId46"/>
    <p:sldId id="382" r:id="rId47"/>
    <p:sldId id="383" r:id="rId48"/>
    <p:sldId id="405" r:id="rId49"/>
    <p:sldId id="406" r:id="rId50"/>
    <p:sldId id="399" r:id="rId51"/>
    <p:sldId id="400" r:id="rId52"/>
    <p:sldId id="293" r:id="rId53"/>
    <p:sldId id="310" r:id="rId54"/>
    <p:sldId id="294" r:id="rId55"/>
    <p:sldId id="352" r:id="rId56"/>
    <p:sldId id="353" r:id="rId57"/>
    <p:sldId id="354" r:id="rId58"/>
    <p:sldId id="297" r:id="rId59"/>
    <p:sldId id="298" r:id="rId60"/>
    <p:sldId id="306" r:id="rId61"/>
    <p:sldId id="311" r:id="rId62"/>
    <p:sldId id="307" r:id="rId63"/>
    <p:sldId id="368" r:id="rId64"/>
    <p:sldId id="369" r:id="rId65"/>
    <p:sldId id="370" r:id="rId66"/>
    <p:sldId id="300" r:id="rId67"/>
    <p:sldId id="312" r:id="rId68"/>
    <p:sldId id="301" r:id="rId69"/>
    <p:sldId id="304" r:id="rId70"/>
    <p:sldId id="313" r:id="rId71"/>
    <p:sldId id="305" r:id="rId72"/>
    <p:sldId id="308" r:id="rId73"/>
    <p:sldId id="314" r:id="rId74"/>
    <p:sldId id="309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4" r:id="rId84"/>
    <p:sldId id="325" r:id="rId85"/>
    <p:sldId id="328" r:id="rId86"/>
    <p:sldId id="329" r:id="rId87"/>
    <p:sldId id="330" r:id="rId88"/>
    <p:sldId id="334" r:id="rId89"/>
    <p:sldId id="335" r:id="rId90"/>
    <p:sldId id="336" r:id="rId91"/>
    <p:sldId id="337" r:id="rId92"/>
    <p:sldId id="342" r:id="rId93"/>
    <p:sldId id="343" r:id="rId94"/>
    <p:sldId id="344" r:id="rId95"/>
    <p:sldId id="371" r:id="rId96"/>
    <p:sldId id="372" r:id="rId97"/>
    <p:sldId id="373" r:id="rId98"/>
    <p:sldId id="377" r:id="rId99"/>
    <p:sldId id="379" r:id="rId100"/>
    <p:sldId id="386" r:id="rId101"/>
    <p:sldId id="387" r:id="rId102"/>
    <p:sldId id="388" r:id="rId103"/>
    <p:sldId id="391" r:id="rId104"/>
    <p:sldId id="392" r:id="rId105"/>
    <p:sldId id="393" r:id="rId106"/>
    <p:sldId id="394" r:id="rId107"/>
    <p:sldId id="395" r:id="rId108"/>
    <p:sldId id="396" r:id="rId109"/>
    <p:sldId id="326" r:id="rId110"/>
    <p:sldId id="327" r:id="rId111"/>
    <p:sldId id="331" r:id="rId112"/>
    <p:sldId id="332" r:id="rId113"/>
    <p:sldId id="359" r:id="rId114"/>
    <p:sldId id="360" r:id="rId115"/>
    <p:sldId id="361" r:id="rId116"/>
    <p:sldId id="362" r:id="rId117"/>
    <p:sldId id="397" r:id="rId118"/>
    <p:sldId id="398" r:id="rId119"/>
    <p:sldId id="374" r:id="rId120"/>
    <p:sldId id="375" r:id="rId121"/>
    <p:sldId id="338" r:id="rId122"/>
    <p:sldId id="376" r:id="rId123"/>
    <p:sldId id="339" r:id="rId124"/>
    <p:sldId id="380" r:id="rId125"/>
    <p:sldId id="381" r:id="rId126"/>
    <p:sldId id="389" r:id="rId127"/>
    <p:sldId id="390" r:id="rId128"/>
    <p:sldId id="385" r:id="rId129"/>
    <p:sldId id="363" r:id="rId130"/>
    <p:sldId id="364" r:id="rId131"/>
    <p:sldId id="365" r:id="rId132"/>
    <p:sldId id="366" r:id="rId133"/>
    <p:sldId id="384" r:id="rId134"/>
    <p:sldId id="283" r:id="rId135"/>
    <p:sldId id="284" r:id="rId136"/>
    <p:sldId id="286" r:id="rId137"/>
    <p:sldId id="287" r:id="rId138"/>
    <p:sldId id="288" r:id="rId139"/>
    <p:sldId id="289" r:id="rId140"/>
    <p:sldId id="290" r:id="rId141"/>
    <p:sldId id="291" r:id="rId142"/>
    <p:sldId id="302" r:id="rId143"/>
    <p:sldId id="303" r:id="rId144"/>
    <p:sldId id="281" r:id="rId145"/>
  </p:sldIdLst>
  <p:sldSz cx="2328863" cy="5572125"/>
  <p:notesSz cx="6858000" cy="9144000"/>
  <p:embeddedFontLst>
    <p:embeddedFont>
      <p:font typeface="Cambria Math" panose="02040503050406030204" pitchFamily="18" charset="0"/>
      <p:regular r:id="rId147"/>
    </p:embeddedFont>
    <p:embeddedFont>
      <p:font typeface="Helvetica Neue" panose="02000503000000020004" pitchFamily="2" charset="0"/>
      <p:regular r:id="rId148"/>
      <p:bold r:id="rId149"/>
      <p:italic r:id="rId150"/>
      <p:boldItalic r:id="rId151"/>
    </p:embeddedFont>
    <p:embeddedFont>
      <p:font typeface="Lato" panose="020F0502020204030203" pitchFamily="34" charset="0"/>
      <p:regular r:id="rId152"/>
      <p:bold r:id="rId153"/>
      <p:italic r:id="rId154"/>
      <p:boldItalic r:id="rId1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6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23"/>
    <p:restoredTop sz="94590"/>
  </p:normalViewPr>
  <p:slideViewPr>
    <p:cSldViewPr snapToGrid="0" showGuides="1">
      <p:cViewPr>
        <p:scale>
          <a:sx n="190" d="100"/>
          <a:sy n="190" d="100"/>
        </p:scale>
        <p:origin x="1384" y="-1824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3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4.fntdata"/><Relationship Id="rId155" Type="http://schemas.openxmlformats.org/officeDocument/2006/relationships/font" Target="fonts/font9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5.fntdata"/><Relationship Id="rId156" Type="http://customschemas.google.com/relationships/presentationmetadata" Target="meta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8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723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360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761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3582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03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850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6155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504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8.xml"/><Relationship Id="rId13" Type="http://schemas.openxmlformats.org/officeDocument/2006/relationships/slide" Target="slide138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33.xml"/><Relationship Id="rId5" Type="http://schemas.openxmlformats.org/officeDocument/2006/relationships/slide" Target="slide7.xml"/><Relationship Id="rId10" Type="http://schemas.openxmlformats.org/officeDocument/2006/relationships/slide" Target="slide131.xml"/><Relationship Id="rId4" Type="http://schemas.openxmlformats.org/officeDocument/2006/relationships/slide" Target="slide5.xml"/><Relationship Id="rId9" Type="http://schemas.openxmlformats.org/officeDocument/2006/relationships/slide" Target="slide129.xml"/><Relationship Id="rId14" Type="http://schemas.openxmlformats.org/officeDocument/2006/relationships/slide" Target="slide14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4.jpeg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9.jpeg"/><Relationship Id="rId4" Type="http://schemas.openxmlformats.org/officeDocument/2006/relationships/hyperlink" Target="https://flyingdeuk.github.io/posts/RKSI-ICN/" TargetMode="Externa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42.xm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42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42.xml"/><Relationship Id="rId9" Type="http://schemas.openxmlformats.org/officeDocument/2006/relationships/slide" Target="slide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2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2.jpe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42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42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GG-NGO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42.xml"/><Relationship Id="rId4" Type="http://schemas.openxmlformats.org/officeDocument/2006/relationships/hyperlink" Target="https://flyingdeuk.github.io/posts/RKPK-PU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FF-FUK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42.xml"/><Relationship Id="rId4" Type="http://schemas.openxmlformats.org/officeDocument/2006/relationships/hyperlink" Target="https://flyingdeuk.github.io/posts/RKPK-PU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png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N-KIJ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N-KIJ/" TargetMode="External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slide" Target="slide36.xml"/><Relationship Id="rId18" Type="http://schemas.openxmlformats.org/officeDocument/2006/relationships/slide" Target="slide41.xml"/><Relationship Id="rId26" Type="http://schemas.openxmlformats.org/officeDocument/2006/relationships/slide" Target="slide49.xml"/><Relationship Id="rId3" Type="http://schemas.openxmlformats.org/officeDocument/2006/relationships/slide" Target="slide58.xml"/><Relationship Id="rId21" Type="http://schemas.openxmlformats.org/officeDocument/2006/relationships/slide" Target="slide44.xml"/><Relationship Id="rId7" Type="http://schemas.openxmlformats.org/officeDocument/2006/relationships/slide" Target="slide30.xml"/><Relationship Id="rId12" Type="http://schemas.openxmlformats.org/officeDocument/2006/relationships/slide" Target="slide35.xml"/><Relationship Id="rId17" Type="http://schemas.openxmlformats.org/officeDocument/2006/relationships/slide" Target="slide40.xml"/><Relationship Id="rId25" Type="http://schemas.openxmlformats.org/officeDocument/2006/relationships/slide" Target="slide48.xml"/><Relationship Id="rId2" Type="http://schemas.openxmlformats.org/officeDocument/2006/relationships/notesSlide" Target="../notesSlides/notesSlide5.xml"/><Relationship Id="rId16" Type="http://schemas.openxmlformats.org/officeDocument/2006/relationships/slide" Target="slide39.xml"/><Relationship Id="rId20" Type="http://schemas.openxmlformats.org/officeDocument/2006/relationships/slide" Target="slide4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4.xml"/><Relationship Id="rId24" Type="http://schemas.openxmlformats.org/officeDocument/2006/relationships/slide" Target="slide47.xml"/><Relationship Id="rId5" Type="http://schemas.openxmlformats.org/officeDocument/2006/relationships/slide" Target="slide28.xml"/><Relationship Id="rId15" Type="http://schemas.openxmlformats.org/officeDocument/2006/relationships/slide" Target="slide38.xml"/><Relationship Id="rId23" Type="http://schemas.openxmlformats.org/officeDocument/2006/relationships/slide" Target="slide46.xml"/><Relationship Id="rId28" Type="http://schemas.openxmlformats.org/officeDocument/2006/relationships/slide" Target="slide51.xml"/><Relationship Id="rId10" Type="http://schemas.openxmlformats.org/officeDocument/2006/relationships/slide" Target="slide33.xml"/><Relationship Id="rId19" Type="http://schemas.openxmlformats.org/officeDocument/2006/relationships/slide" Target="slide42.xml"/><Relationship Id="rId4" Type="http://schemas.openxmlformats.org/officeDocument/2006/relationships/slide" Target="slide59.xml"/><Relationship Id="rId9" Type="http://schemas.openxmlformats.org/officeDocument/2006/relationships/slide" Target="slide32.xml"/><Relationship Id="rId14" Type="http://schemas.openxmlformats.org/officeDocument/2006/relationships/slide" Target="slide37.xml"/><Relationship Id="rId22" Type="http://schemas.openxmlformats.org/officeDocument/2006/relationships/slide" Target="slide45.xml"/><Relationship Id="rId27" Type="http://schemas.openxmlformats.org/officeDocument/2006/relationships/slide" Target="slide5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PC-CJU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42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9.xml"/><Relationship Id="rId18" Type="http://schemas.openxmlformats.org/officeDocument/2006/relationships/slide" Target="slide77.xml"/><Relationship Id="rId26" Type="http://schemas.openxmlformats.org/officeDocument/2006/relationships/slide" Target="slide91.xml"/><Relationship Id="rId21" Type="http://schemas.openxmlformats.org/officeDocument/2006/relationships/slide" Target="slide81.xml"/><Relationship Id="rId34" Type="http://schemas.openxmlformats.org/officeDocument/2006/relationships/slide" Target="slide102.xml"/><Relationship Id="rId7" Type="http://schemas.openxmlformats.org/officeDocument/2006/relationships/slide" Target="slide60.xml"/><Relationship Id="rId12" Type="http://schemas.openxmlformats.org/officeDocument/2006/relationships/slide" Target="slide68.xml"/><Relationship Id="rId17" Type="http://schemas.openxmlformats.org/officeDocument/2006/relationships/slide" Target="slide75.xml"/><Relationship Id="rId25" Type="http://schemas.openxmlformats.org/officeDocument/2006/relationships/slide" Target="slide88.xml"/><Relationship Id="rId33" Type="http://schemas.openxmlformats.org/officeDocument/2006/relationships/slide" Target="slide100.xml"/><Relationship Id="rId38" Type="http://schemas.openxmlformats.org/officeDocument/2006/relationships/slide" Target="slide108.xml"/><Relationship Id="rId2" Type="http://schemas.openxmlformats.org/officeDocument/2006/relationships/notesSlide" Target="../notesSlides/notesSlide7.xml"/><Relationship Id="rId16" Type="http://schemas.openxmlformats.org/officeDocument/2006/relationships/slide" Target="slide74.xml"/><Relationship Id="rId20" Type="http://schemas.openxmlformats.org/officeDocument/2006/relationships/slide" Target="slide80.xml"/><Relationship Id="rId29" Type="http://schemas.openxmlformats.org/officeDocument/2006/relationships/slide" Target="slide9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7.xml"/><Relationship Id="rId11" Type="http://schemas.openxmlformats.org/officeDocument/2006/relationships/slide" Target="slide66.xml"/><Relationship Id="rId24" Type="http://schemas.openxmlformats.org/officeDocument/2006/relationships/slide" Target="slide87.xml"/><Relationship Id="rId32" Type="http://schemas.openxmlformats.org/officeDocument/2006/relationships/slide" Target="slide99.xml"/><Relationship Id="rId37" Type="http://schemas.openxmlformats.org/officeDocument/2006/relationships/slide" Target="slide106.xml"/><Relationship Id="rId5" Type="http://schemas.openxmlformats.org/officeDocument/2006/relationships/slide" Target="slide55.xml"/><Relationship Id="rId15" Type="http://schemas.openxmlformats.org/officeDocument/2006/relationships/slide" Target="slide72.xml"/><Relationship Id="rId23" Type="http://schemas.openxmlformats.org/officeDocument/2006/relationships/slide" Target="slide85.xml"/><Relationship Id="rId28" Type="http://schemas.openxmlformats.org/officeDocument/2006/relationships/slide" Target="slide94.xml"/><Relationship Id="rId36" Type="http://schemas.openxmlformats.org/officeDocument/2006/relationships/slide" Target="slide105.xml"/><Relationship Id="rId10" Type="http://schemas.openxmlformats.org/officeDocument/2006/relationships/slide" Target="slide65.xml"/><Relationship Id="rId19" Type="http://schemas.openxmlformats.org/officeDocument/2006/relationships/slide" Target="slide78.xml"/><Relationship Id="rId31" Type="http://schemas.openxmlformats.org/officeDocument/2006/relationships/slide" Target="slide98.xml"/><Relationship Id="rId4" Type="http://schemas.openxmlformats.org/officeDocument/2006/relationships/slide" Target="slide54.xml"/><Relationship Id="rId9" Type="http://schemas.openxmlformats.org/officeDocument/2006/relationships/slide" Target="slide63.xml"/><Relationship Id="rId14" Type="http://schemas.openxmlformats.org/officeDocument/2006/relationships/slide" Target="slide71.xml"/><Relationship Id="rId22" Type="http://schemas.openxmlformats.org/officeDocument/2006/relationships/slide" Target="slide84.xml"/><Relationship Id="rId27" Type="http://schemas.openxmlformats.org/officeDocument/2006/relationships/slide" Target="slide92.xml"/><Relationship Id="rId30" Type="http://schemas.openxmlformats.org/officeDocument/2006/relationships/slide" Target="slide97.xml"/><Relationship Id="rId35" Type="http://schemas.openxmlformats.org/officeDocument/2006/relationships/slide" Target="slide103.xml"/><Relationship Id="rId8" Type="http://schemas.openxmlformats.org/officeDocument/2006/relationships/slide" Target="slide62.xml"/><Relationship Id="rId3" Type="http://schemas.openxmlformats.org/officeDocument/2006/relationships/slide" Target="slide5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7.jpeg"/><Relationship Id="rId4" Type="http://schemas.openxmlformats.org/officeDocument/2006/relationships/hyperlink" Target="https://flyingdeuk.github.io/posts/RKSI-ICN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19.xml"/><Relationship Id="rId18" Type="http://schemas.openxmlformats.org/officeDocument/2006/relationships/slide" Target="slide123.xml"/><Relationship Id="rId3" Type="http://schemas.openxmlformats.org/officeDocument/2006/relationships/slide" Target="slide109.xml"/><Relationship Id="rId7" Type="http://schemas.openxmlformats.org/officeDocument/2006/relationships/slide" Target="slide113.xml"/><Relationship Id="rId12" Type="http://schemas.openxmlformats.org/officeDocument/2006/relationships/slide" Target="slide118.xml"/><Relationship Id="rId17" Type="http://schemas.openxmlformats.org/officeDocument/2006/relationships/slide" Target="slide121.xml"/><Relationship Id="rId2" Type="http://schemas.openxmlformats.org/officeDocument/2006/relationships/notesSlide" Target="../notesSlides/notesSlide9.xml"/><Relationship Id="rId16" Type="http://schemas.openxmlformats.org/officeDocument/2006/relationships/slide" Target="slide125.xml"/><Relationship Id="rId20" Type="http://schemas.openxmlformats.org/officeDocument/2006/relationships/slide" Target="slide12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2.xml"/><Relationship Id="rId11" Type="http://schemas.openxmlformats.org/officeDocument/2006/relationships/slide" Target="slide117.xml"/><Relationship Id="rId5" Type="http://schemas.openxmlformats.org/officeDocument/2006/relationships/slide" Target="slide111.xml"/><Relationship Id="rId15" Type="http://schemas.openxmlformats.org/officeDocument/2006/relationships/slide" Target="slide124.xml"/><Relationship Id="rId10" Type="http://schemas.openxmlformats.org/officeDocument/2006/relationships/slide" Target="slide116.xml"/><Relationship Id="rId19" Type="http://schemas.openxmlformats.org/officeDocument/2006/relationships/slide" Target="slide126.xml"/><Relationship Id="rId4" Type="http://schemas.openxmlformats.org/officeDocument/2006/relationships/slide" Target="slide110.xml"/><Relationship Id="rId9" Type="http://schemas.openxmlformats.org/officeDocument/2006/relationships/slide" Target="slide115.xml"/><Relationship Id="rId14" Type="http://schemas.openxmlformats.org/officeDocument/2006/relationships/slide" Target="slide12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slide" Target="slide3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24.8.4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188625373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54498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125.32 – 132.32 - 120.1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 124.9 – 133.5 - WUH 134.35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119.3 - 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5221272"/>
              </p:ext>
            </p:extLst>
          </p:nvPr>
        </p:nvGraphicFramePr>
        <p:xfrm>
          <a:off x="1525" y="4082615"/>
          <a:ext cx="2331400" cy="14657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DYG TWR no RDR Service KEEP FLT PLAN RTE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0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11NM(FIX)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A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978494010"/>
              </p:ext>
            </p:extLst>
          </p:nvPr>
        </p:nvGraphicFramePr>
        <p:xfrm>
          <a:off x="-2501" y="3686661"/>
          <a:ext cx="2327658" cy="18687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 </a:t>
                      </a: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AFT IAF STEEP DES(3.8)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608306669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kumimoji="0" lang="en-US" altLang="ko-KR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123.2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124.4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13761822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altLang="ko-KR" sz="800" b="1" dirty="0"/>
                        <a:t>,5,3)R/P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GONDO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DAGAT</a:t>
                      </a:r>
                      <a:r>
                        <a:rPr lang="en-US" sz="800" b="1" dirty="0"/>
                        <a:t>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MUTAN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MEDAM</a:t>
                      </a:r>
                      <a:r>
                        <a:rPr lang="en-US" sz="800" b="1" dirty="0"/>
                        <a:t>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Report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</a:rPr>
                        <a:t>Chockin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Time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39711"/>
            <a:ext cx="1522810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124.4(121.1)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125.72 - 124.52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11245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33882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225320391"/>
              </p:ext>
            </p:extLst>
          </p:nvPr>
        </p:nvGraphicFramePr>
        <p:xfrm>
          <a:off x="-2501" y="3771883"/>
          <a:ext cx="2327659" cy="178514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4"/>
                          </a:solidFill>
                        </a:rPr>
                        <a:t>ILS Z 36 : HLG31 SPD Modify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FATAN</a:t>
                      </a:r>
                    </a:p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(ARROZ)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36 </a:t>
                      </a:r>
                    </a:p>
                    <a:p>
                      <a:pPr algn="ctr"/>
                      <a:r>
                        <a:rPr lang="en-US" sz="800" b="1" dirty="0"/>
                        <a:t>(ILS Y 36</a:t>
                      </a:r>
                      <a:r>
                        <a:rPr lang="en-US" sz="800" b="0" dirty="0"/>
                        <a:t>)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744170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223843"/>
            <a:ext cx="1213794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130.1 – 119.7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1387311136"/>
              </p:ext>
            </p:extLst>
          </p:nvPr>
        </p:nvGraphicFramePr>
        <p:xfrm>
          <a:off x="4472" y="3976365"/>
          <a:ext cx="2310728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0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2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12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92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none" strike="noStrike" cap="none"/>
                        <a:t>YUMIN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DOTOL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xM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DUKAL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661764979"/>
              </p:ext>
            </p:extLst>
          </p:nvPr>
        </p:nvGraphicFramePr>
        <p:xfrm>
          <a:off x="0" y="1"/>
          <a:ext cx="2328875" cy="550992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4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90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r>
                        <a:rPr lang="ko-KR" altLang="en-US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-&gt;</a:t>
                      </a:r>
                      <a:r>
                        <a:rPr lang="ko-KR" altLang="en-US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EDTO ERA Only(ERA no </a:t>
                      </a:r>
                      <a:r>
                        <a:rPr lang="en-US" altLang="ko-KR" sz="700" b="1" i="0" u="none" strike="noStrike" dirty="0" err="1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R" sz="700" b="1" i="0" u="none" strike="noStrike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)</a:t>
                      </a:r>
                      <a:endParaRPr lang="en-US" sz="700" b="1" dirty="0">
                        <a:solidFill>
                          <a:srgbClr val="AA47F5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0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0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ERA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(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winthin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MAX 120min 750NM)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1 ELEC SRC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Drift Down 30</a:t>
                      </a:r>
                      <a:r>
                        <a:rPr kumimoji="0" lang="ko-Kore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도이상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5NM, FL290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이하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+-500ft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</a:t>
                      </a:r>
                      <a:r>
                        <a:rPr kumimoji="0" lang="en-US" altLang="ko-Kore-KR" sz="7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Dev 5NM 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이상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+-300ft</a:t>
                      </a:r>
                      <a:endParaRPr kumimoji="0" lang="en-US" altLang="ko-Kore-KR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A47F5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1 ELEC SRC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6703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ERA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Last ETP(Critical Point) Fuel less then PLAN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– Continue by PIC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6752105"/>
              </p:ext>
            </p:extLst>
          </p:nvPr>
        </p:nvGraphicFramePr>
        <p:xfrm>
          <a:off x="-2501" y="3838579"/>
          <a:ext cx="2327659" cy="16960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(SPD CTL via STAR Chart)</a:t>
                      </a:r>
                      <a:endParaRPr lang="en-US" altLang="ko-Kore-KR" sz="800" b="1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0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RWxx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/8 (180tks), /5 (160-150kts)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3256594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 Procedure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133.1 – VIE 128.3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50407446"/>
              </p:ext>
            </p:extLst>
          </p:nvPr>
        </p:nvGraphicFramePr>
        <p:xfrm>
          <a:off x="0" y="226431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65009"/>
              </p:ext>
            </p:extLst>
          </p:nvPr>
        </p:nvGraphicFramePr>
        <p:xfrm>
          <a:off x="-12" y="9491"/>
          <a:ext cx="2328875" cy="2279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(no POM)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분뒤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을 위해서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2min,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 </a:t>
                      </a:r>
                      <a:r>
                        <a:rPr lang="en-US" altLang="ko-Kore-KR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(no POM)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2425467214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B050"/>
                          </a:solidFill>
                        </a:rPr>
                        <a:t>Min</a:t>
                      </a:r>
                      <a:r>
                        <a:rPr lang="en-US" sz="700" dirty="0"/>
                        <a:t> </a:t>
                      </a:r>
                      <a:r>
                        <a:rPr lang="ko-KR" altLang="en-US" sz="700" dirty="0"/>
                        <a:t>제외한 모든 고도 수정은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인가 필요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Mandatory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Missed App </a:t>
                      </a:r>
                      <a:r>
                        <a:rPr lang="en-US" sz="700" b="1" dirty="0" err="1">
                          <a:solidFill>
                            <a:srgbClr val="C00000"/>
                          </a:solidFill>
                        </a:rPr>
                        <a:t>고도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사전 인가 없이 금지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834570802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(Deicing</a:t>
                      </a:r>
                      <a:r>
                        <a:rPr lang="ko-KR" alt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68927497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</a:t>
                      </a:r>
                      <a:r>
                        <a:rPr 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full travel check 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UP TAXI </a:t>
                      </a:r>
                      <a:r>
                        <a:rPr lang="ko-KR" alt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1885465656"/>
              </p:ext>
            </p:extLst>
          </p:nvPr>
        </p:nvGraphicFramePr>
        <p:xfrm>
          <a:off x="-15362" y="3048090"/>
          <a:ext cx="2363857" cy="251150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8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PAR</a:t>
                      </a:r>
                      <a:endParaRPr kumimoji="0" lang="en-US" altLang="ko-Kore-KR" sz="458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45471554"/>
                  </a:ext>
                </a:extLst>
              </a:tr>
              <a:tr h="16349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9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SAMUL(For reference)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021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3104195885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478262059"/>
              </p:ext>
            </p:extLst>
          </p:nvPr>
        </p:nvGraphicFramePr>
        <p:xfrm>
          <a:off x="4472" y="3968616"/>
          <a:ext cx="234654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1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7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2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7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DOTOL/-10  160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2485297997"/>
              </p:ext>
            </p:extLst>
          </p:nvPr>
        </p:nvGraphicFramePr>
        <p:xfrm>
          <a:off x="-2501" y="294359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 PEBRI FL150, 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(JIKJI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 STAR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(MATIZ x)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(HYEIN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458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536119663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B3(6443’), A3(8786’), 24R : C3(6230’), D3(8825’)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64845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706008215"/>
              </p:ext>
            </p:extLst>
          </p:nvPr>
        </p:nvGraphicFramePr>
        <p:xfrm>
          <a:off x="0" y="640885"/>
          <a:ext cx="2330975" cy="2324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/>
                        <a:t>CJJ : SID (NADP 1) </a:t>
                      </a: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When ASR is out, RNAV SID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91660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(06L : BUKIL 1, 2 RNAV)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 not Cross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Holdline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without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968570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3106674"/>
              </p:ext>
            </p:extLst>
          </p:nvPr>
        </p:nvGraphicFramePr>
        <p:xfrm>
          <a:off x="4472" y="3960866"/>
          <a:ext cx="230414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9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9609246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88910894"/>
              </p:ext>
            </p:extLst>
          </p:nvPr>
        </p:nvGraphicFramePr>
        <p:xfrm>
          <a:off x="-2501" y="3598722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TGU/-10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49700757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lang="en-US"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24211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409075954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159884399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chemeClr val="accent1"/>
                          </a:solidFill>
                        </a:rPr>
                        <a:t>DCL Available</a:t>
                      </a:r>
                      <a:endParaRPr sz="700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1832514962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599119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25455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4425447"/>
              </p:ext>
            </p:extLst>
          </p:nvPr>
        </p:nvGraphicFramePr>
        <p:xfrm>
          <a:off x="-2501" y="3608444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819058390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최소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2000</a:t>
                      </a: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ft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694776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7330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376905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4146721415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 SWISSPORT  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OPERATION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/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389151"/>
            <a:ext cx="1017503" cy="6617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3168865"/>
            <a:ext cx="1691489" cy="478455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</a:t>
            </a:r>
          </a:p>
          <a:p>
            <a:pPr>
              <a:lnSpc>
                <a:spcPct val="150000"/>
              </a:lnSpc>
            </a:pPr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92;p18">
            <a:extLst>
              <a:ext uri="{FF2B5EF4-FFF2-40B4-BE49-F238E27FC236}">
                <a16:creationId xmlns:a16="http://schemas.microsoft.com/office/drawing/2014/main" id="{83E1A208-D550-C97A-7CA4-81BFC5838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9231886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184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314058584"/>
              </p:ext>
            </p:extLst>
          </p:nvPr>
        </p:nvGraphicFramePr>
        <p:xfrm>
          <a:off x="-2501" y="16504"/>
          <a:ext cx="2328850" cy="682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3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4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SWISSPORT OPERATION</a:t>
                      </a:r>
                      <a:r>
                        <a:rPr lang="en-US" sz="9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132.05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/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180233"/>
            <a:ext cx="14814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300;p19">
            <a:extLst>
              <a:ext uri="{FF2B5EF4-FFF2-40B4-BE49-F238E27FC236}">
                <a16:creationId xmlns:a16="http://schemas.microsoft.com/office/drawing/2014/main" id="{A4C89653-4217-EFE7-7FC0-2E8C5F9AF4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0824174"/>
              </p:ext>
            </p:extLst>
          </p:nvPr>
        </p:nvGraphicFramePr>
        <p:xfrm>
          <a:off x="0" y="699320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675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104606748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 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/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389151"/>
            <a:ext cx="1017503" cy="6617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3168865"/>
            <a:ext cx="1786066" cy="478455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118.9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APP 119.65 – FUK RDR 121.125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73;p16">
            <a:extLst>
              <a:ext uri="{FF2B5EF4-FFF2-40B4-BE49-F238E27FC236}">
                <a16:creationId xmlns:a16="http://schemas.microsoft.com/office/drawing/2014/main" id="{2C7D814E-F3C6-1679-11D0-3BA5E49BE7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0862395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829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361834748"/>
              </p:ext>
            </p:extLst>
          </p:nvPr>
        </p:nvGraphicFramePr>
        <p:xfrm>
          <a:off x="-2501" y="16505"/>
          <a:ext cx="2328850" cy="6096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1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/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1204369" y="2315681"/>
            <a:ext cx="70403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135.65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82;p17">
            <a:extLst>
              <a:ext uri="{FF2B5EF4-FFF2-40B4-BE49-F238E27FC236}">
                <a16:creationId xmlns:a16="http://schemas.microsoft.com/office/drawing/2014/main" id="{C17B30FB-054D-E017-8A84-FFD35EC565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22275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8C59922-12DD-5524-7A34-49E960AAC4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" y="2239966"/>
            <a:ext cx="1102787" cy="9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78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422430745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763319469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2EF0B45-A026-4882-552D-AE9B1DD5A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" y="2239966"/>
            <a:ext cx="123204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620593510"/>
              </p:ext>
            </p:extLst>
          </p:nvPr>
        </p:nvGraphicFramePr>
        <p:xfrm>
          <a:off x="1596" y="3738754"/>
          <a:ext cx="2331375" cy="18061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11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GTC-50NM – TERAD (Modify!!)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At/Below 3000MSL : 200kts, Above 3000MSL : 250kts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5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TERAD EAST 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KYOGA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12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10</a:t>
                      </a:r>
                      <a:endParaRPr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TERAD WEST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(KAETSU)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RYUTO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INAHO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Y 10 (AR)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9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28(10’)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10(27’)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973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28 : B4(6167’),B5(7906’),     10 : P3(6292’), B1(8100’)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2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LDC Data :  RWY28+81ft, RWY10+274ft (Due PAPI PSN)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RWY 10 Downslope, Vacate RWY04/22 by ATC Only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502802556"/>
              </p:ext>
            </p:extLst>
          </p:nvPr>
        </p:nvGraphicFramePr>
        <p:xfrm>
          <a:off x="-2501" y="16504"/>
          <a:ext cx="2328850" cy="588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22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RJSN(KIJ) 5ft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1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Niigata 131.85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133.8 - 132.45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KIJ RDR 121.4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13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3416679218"/>
              </p:ext>
            </p:extLst>
          </p:nvPr>
        </p:nvGraphicFramePr>
        <p:xfrm>
          <a:off x="0" y="611908"/>
          <a:ext cx="2332950" cy="148259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MOKBA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281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281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101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101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GTC 115.5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28 109.3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28(10’)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10(27’)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10 : GTC 101/2, R360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Sometimes Cross 50NM SW GTC FL200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564158445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RJSN(KIJ) 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KIJ 131.85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TWR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64788"/>
            <a:ext cx="109517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118.0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텍스트, 폰트, 도표, 스크린샷이(가) 표시된 사진&#10;&#10;자동 생성된 설명">
            <a:extLst>
              <a:ext uri="{FF2B5EF4-FFF2-40B4-BE49-F238E27FC236}">
                <a16:creationId xmlns:a16="http://schemas.microsoft.com/office/drawing/2014/main" id="{DA774A71-0429-BF8E-9C9A-B87EB3839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106094"/>
            <a:ext cx="908959" cy="90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09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48582057"/>
              </p:ext>
            </p:extLst>
          </p:nvPr>
        </p:nvGraphicFramePr>
        <p:xfrm>
          <a:off x="98101" y="132867"/>
          <a:ext cx="2132650" cy="470135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39729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504365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0318220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894762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721398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3820343038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MAMAS 240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RUTAS 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(RUTAS 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ELGAR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(TYLER)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RUTAS G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(RUTAS N)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GEMIN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(NORMA)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450456469"/>
              </p:ext>
            </p:extLst>
          </p:nvPr>
        </p:nvGraphicFramePr>
        <p:xfrm>
          <a:off x="-2501" y="16504"/>
          <a:ext cx="2328850" cy="5899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7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1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105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63376" y="2956451"/>
            <a:ext cx="2517036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</a:t>
            </a:r>
            <a:r>
              <a:rPr kumimoji="1" lang="en-US" altLang="ko-KR" sz="6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KOB</a:t>
            </a:r>
            <a:r>
              <a:rPr kumimoji="1" lang="en-US" altLang="ko-Kore-KR" sz="6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118.9 – FUK 133.15 – 119.35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134.35 - TKO 125.9 -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 – ARR 121.27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14;p10">
            <a:extLst>
              <a:ext uri="{FF2B5EF4-FFF2-40B4-BE49-F238E27FC236}">
                <a16:creationId xmlns:a16="http://schemas.microsoft.com/office/drawing/2014/main" id="{C861A1D2-8B8B-326B-9B77-97488D089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122821"/>
              </p:ext>
            </p:extLst>
          </p:nvPr>
        </p:nvGraphicFramePr>
        <p:xfrm>
          <a:off x="0" y="614488"/>
          <a:ext cx="2326349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7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7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0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37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377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TAMNA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TAMNA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18;p10">
            <a:extLst>
              <a:ext uri="{FF2B5EF4-FFF2-40B4-BE49-F238E27FC236}">
                <a16:creationId xmlns:a16="http://schemas.microsoft.com/office/drawing/2014/main" id="{0D8669F7-0055-7495-FBE1-C5C99B795B7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501" y="2118979"/>
            <a:ext cx="1511236" cy="828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810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/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16994320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486190"/>
            <a:ext cx="231826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128.12 – FUK 133.02 – KOB 133.55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132.7 – FUK 133.15 – KOB 118.9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121.2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27;p11">
            <a:extLst>
              <a:ext uri="{FF2B5EF4-FFF2-40B4-BE49-F238E27FC236}">
                <a16:creationId xmlns:a16="http://schemas.microsoft.com/office/drawing/2014/main" id="{7A61CDFA-D55D-A334-BEF7-D36F17824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34980"/>
              </p:ext>
            </p:extLst>
          </p:nvPr>
        </p:nvGraphicFramePr>
        <p:xfrm>
          <a:off x="4472" y="396258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TAMNA </a:t>
                      </a:r>
                      <a:r>
                        <a:rPr lang="en-US" sz="800" b="1" dirty="0" err="1"/>
                        <a:t>xP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TAMNA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027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89602919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8153295"/>
              </p:ext>
            </p:extLst>
          </p:nvPr>
        </p:nvGraphicFramePr>
        <p:xfrm>
          <a:off x="4472" y="3960866"/>
          <a:ext cx="2346889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0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02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9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586290467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80451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32982756"/>
              </p:ext>
            </p:extLst>
          </p:nvPr>
        </p:nvGraphicFramePr>
        <p:xfrm>
          <a:off x="-4046" y="79696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ADT = CTOT See </a:t>
                      </a:r>
                      <a:r>
                        <a:rPr lang="en-US" sz="800" b="1" u="none" strike="noStrike" cap="none" dirty="0" err="1">
                          <a:solidFill>
                            <a:schemeClr val="tx1"/>
                          </a:solidFill>
                        </a:rPr>
                        <a:t>Eroute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 ATIS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552415580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2185731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ADT = CTOT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4549447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-30~10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43888</TotalTime>
  <Words>29759</Words>
  <Application>Microsoft Macintosh PowerPoint</Application>
  <PresentationFormat>사용자 지정</PresentationFormat>
  <Paragraphs>8057</Paragraphs>
  <Slides>144</Slides>
  <Notes>142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144</vt:i4>
      </vt:variant>
    </vt:vector>
  </HeadingPairs>
  <TitlesOfParts>
    <vt:vector size="153" baseType="lpstr">
      <vt:lpstr>Calibri</vt:lpstr>
      <vt:lpstr>Cambria Math</vt:lpstr>
      <vt:lpstr>Wingdings</vt:lpstr>
      <vt:lpstr>Britannic Bold</vt:lpstr>
      <vt:lpstr>Lato</vt:lpstr>
      <vt:lpstr>Gulim</vt:lpstr>
      <vt:lpstr>Arial</vt:lpstr>
      <vt:lpstr>Helvetica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333</cp:revision>
  <dcterms:created xsi:type="dcterms:W3CDTF">2022-05-17T08:00:10Z</dcterms:created>
  <dcterms:modified xsi:type="dcterms:W3CDTF">2024-08-04T12:23:30Z</dcterms:modified>
</cp:coreProperties>
</file>